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84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83534-BEEA-6E48-87EE-DEB5CA9B4ED3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06405-D69C-C645-A904-786239E44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15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2015.data&lt;-subset(</a:t>
            </a:r>
            <a:r>
              <a:rPr lang="en-US" dirty="0" err="1"/>
              <a:t>Death_rates_and_life,Death_rates_and_life</a:t>
            </a:r>
            <a:r>
              <a:rPr lang="en-US" dirty="0"/>
              <a:t>=='2015’)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2005.data&lt;-subset(</a:t>
            </a:r>
            <a:r>
              <a:rPr lang="en-US" dirty="0" err="1"/>
              <a:t>Death_rates_and_life,Death_rates_and_life</a:t>
            </a:r>
            <a:r>
              <a:rPr lang="en-US" dirty="0"/>
              <a:t>==‘2005’)</a:t>
            </a:r>
          </a:p>
          <a:p>
            <a:r>
              <a:rPr lang="en-US" dirty="0"/>
              <a:t>y2015.life&lt;-y2015.data$`Age-adjusted Death Rate`</a:t>
            </a:r>
          </a:p>
          <a:p>
            <a:r>
              <a:rPr lang="en-US" dirty="0"/>
              <a:t>y2005.life&lt;-y2005.data$`Age-adjusted Death Rate`</a:t>
            </a:r>
          </a:p>
          <a:p>
            <a:r>
              <a:rPr lang="en-US" dirty="0"/>
              <a:t>sd.y2015&lt;-</a:t>
            </a:r>
            <a:r>
              <a:rPr lang="en-US" dirty="0" err="1"/>
              <a:t>sd</a:t>
            </a:r>
            <a:r>
              <a:rPr lang="en-US" dirty="0"/>
              <a:t>(y2015.life)</a:t>
            </a:r>
          </a:p>
          <a:p>
            <a:r>
              <a:rPr lang="en-US" dirty="0"/>
              <a:t>&gt; sd.y2005&lt;-</a:t>
            </a:r>
            <a:r>
              <a:rPr lang="en-US" dirty="0" err="1"/>
              <a:t>sd</a:t>
            </a:r>
            <a:r>
              <a:rPr lang="en-US" dirty="0"/>
              <a:t>(y2005.life)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mean.y2015&lt;-mean(y2015.life)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mean.y2005&lt;-mean(y2005.life)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len_y2015&lt;-length(y2015.life)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len_y2005&lt;-length(y2005.life)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sd.y15.y05&lt;-</a:t>
            </a:r>
            <a:r>
              <a:rPr lang="en-US" dirty="0" err="1"/>
              <a:t>sqrt</a:t>
            </a:r>
            <a:r>
              <a:rPr lang="en-US" dirty="0"/>
              <a:t>(sd.y2015^2/len_y2015+sd.y2005^2/len_y2005)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zeta&lt;-(mean.y2015-mean.y2005)/sd.y15.y05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plot(x=</a:t>
            </a:r>
            <a:r>
              <a:rPr lang="en-US" dirty="0" err="1"/>
              <a:t>seq</a:t>
            </a:r>
            <a:r>
              <a:rPr lang="en-US" dirty="0"/>
              <a:t>(from=-5, to=5, by=0.1), y=</a:t>
            </a:r>
            <a:r>
              <a:rPr lang="en-US" dirty="0" err="1"/>
              <a:t>dnorm</a:t>
            </a:r>
            <a:r>
              <a:rPr lang="en-US" dirty="0"/>
              <a:t>(</a:t>
            </a:r>
            <a:r>
              <a:rPr lang="en-US" dirty="0" err="1"/>
              <a:t>seq</a:t>
            </a:r>
            <a:r>
              <a:rPr lang="en-US" dirty="0"/>
              <a:t>(from=-5, to=5, by=0.1),mean = 0),type = 'l',</a:t>
            </a:r>
            <a:r>
              <a:rPr lang="en-US" dirty="0" err="1"/>
              <a:t>xlab</a:t>
            </a:r>
            <a:r>
              <a:rPr lang="en-US" dirty="0"/>
              <a:t>='difference',</a:t>
            </a:r>
            <a:r>
              <a:rPr lang="en-US" dirty="0" err="1"/>
              <a:t>ylab</a:t>
            </a:r>
            <a:r>
              <a:rPr lang="en-US" dirty="0"/>
              <a:t> = 'possibility’)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abline(v=</a:t>
            </a:r>
            <a:r>
              <a:rPr lang="en-US" dirty="0" err="1"/>
              <a:t>zeta,col</a:t>
            </a:r>
            <a:r>
              <a:rPr lang="en-US" dirty="0"/>
              <a:t>='red’)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p=1-pnorm(zeta)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[1] 0.5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06405-D69C-C645-A904-786239E44E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13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y1995.data&lt;-subset(</a:t>
            </a:r>
            <a:r>
              <a:rPr lang="en-US" dirty="0" err="1"/>
              <a:t>Death_rates_and_life,Death_rates_and_life</a:t>
            </a:r>
            <a:r>
              <a:rPr lang="en-US" dirty="0"/>
              <a:t>=='1995’)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y1995.life&lt;-y1995.data$`Age-adjusted Death Rate`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sd.y2015&lt;-</a:t>
            </a:r>
            <a:r>
              <a:rPr lang="en-US" dirty="0" err="1"/>
              <a:t>sd</a:t>
            </a:r>
            <a:r>
              <a:rPr lang="en-US" dirty="0"/>
              <a:t>(y2015.life)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sd.y1995&lt;-</a:t>
            </a:r>
            <a:r>
              <a:rPr lang="en-US" dirty="0" err="1"/>
              <a:t>sd</a:t>
            </a:r>
            <a:r>
              <a:rPr lang="en-US" dirty="0"/>
              <a:t>(y1995.life)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mean.y2015&lt;-mean(y2015.life)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mean.y1995&lt;-mean(y1995.life)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len_y2015&lt;-length(y2015.life)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len_y1995&lt;-length(y1995.life)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sd.y15.y95&lt;-</a:t>
            </a:r>
            <a:r>
              <a:rPr lang="en-US" dirty="0" err="1"/>
              <a:t>sqrt</a:t>
            </a:r>
            <a:r>
              <a:rPr lang="en-US" dirty="0"/>
              <a:t>(sd.y2015^2/len_y2015+sd.y1995^2/len_y1995)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zeta&lt;-(mean.y2015-mean.y1995)/sd.y15.y95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plot(x=</a:t>
            </a:r>
            <a:r>
              <a:rPr lang="en-US" dirty="0" err="1"/>
              <a:t>seq</a:t>
            </a:r>
            <a:r>
              <a:rPr lang="en-US" dirty="0"/>
              <a:t>(from=-5, to=5, by=0.1), y=</a:t>
            </a:r>
            <a:r>
              <a:rPr lang="en-US" dirty="0" err="1"/>
              <a:t>dnorm</a:t>
            </a:r>
            <a:r>
              <a:rPr lang="en-US" dirty="0"/>
              <a:t>(</a:t>
            </a:r>
            <a:r>
              <a:rPr lang="en-US" dirty="0" err="1"/>
              <a:t>seq</a:t>
            </a:r>
            <a:r>
              <a:rPr lang="en-US" dirty="0"/>
              <a:t>(from=-5, to=5, by=0.1),mean = 0),type = 'l',</a:t>
            </a:r>
            <a:r>
              <a:rPr lang="en-US" dirty="0" err="1"/>
              <a:t>xlab</a:t>
            </a:r>
            <a:r>
              <a:rPr lang="en-US" dirty="0"/>
              <a:t>='difference',</a:t>
            </a:r>
            <a:r>
              <a:rPr lang="en-US" dirty="0" err="1"/>
              <a:t>ylab</a:t>
            </a:r>
            <a:r>
              <a:rPr lang="en-US" dirty="0"/>
              <a:t> = 'possibility’)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abline(v=</a:t>
            </a:r>
            <a:r>
              <a:rPr lang="en-US" dirty="0" err="1"/>
              <a:t>zeta,col</a:t>
            </a:r>
            <a:r>
              <a:rPr lang="en-US" dirty="0"/>
              <a:t>='red’)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p=1-pnorm(zeta)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p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[1] 0.992645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06405-D69C-C645-A904-786239E44E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7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y2015.life&lt;-y2015.data$`Average Life Expectancy (Years)`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y1995.life&lt;-y1995.data$`Average Life Expectancy (Years)`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sd.y2015&lt;-</a:t>
            </a:r>
            <a:r>
              <a:rPr lang="en-US" dirty="0" err="1"/>
              <a:t>sd</a:t>
            </a:r>
            <a:r>
              <a:rPr lang="en-US" dirty="0"/>
              <a:t>(y2015.life)&gt; sd.y1995&lt;-</a:t>
            </a:r>
            <a:r>
              <a:rPr lang="en-US" dirty="0" err="1"/>
              <a:t>sd</a:t>
            </a:r>
            <a:r>
              <a:rPr lang="en-US" dirty="0"/>
              <a:t>(y1995.life)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mean.y2015&lt;-mean(y2015.life)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mean.y1995&lt;-mean(y1995.life)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len_y2015&lt;-length(y2015.life)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len_y1995&lt;-length(y1995.life)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sd.y15.y95&lt;-</a:t>
            </a:r>
            <a:r>
              <a:rPr lang="en-US" dirty="0" err="1"/>
              <a:t>sqrt</a:t>
            </a:r>
            <a:r>
              <a:rPr lang="en-US" dirty="0"/>
              <a:t>(sd.y2015^2/len_y2015+sd.y1995^2/len_y1995)&gt;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zeta&lt;-(mean.y2015-mean.y1995)/sd.y15.y95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plot(x=</a:t>
            </a:r>
            <a:r>
              <a:rPr lang="en-US" dirty="0" err="1"/>
              <a:t>seq</a:t>
            </a:r>
            <a:r>
              <a:rPr lang="en-US" dirty="0"/>
              <a:t>(from=-5,to=5,by=0.1),y=</a:t>
            </a:r>
            <a:r>
              <a:rPr lang="en-US" dirty="0" err="1"/>
              <a:t>dnorm</a:t>
            </a:r>
            <a:r>
              <a:rPr lang="en-US" dirty="0"/>
              <a:t>(</a:t>
            </a:r>
            <a:r>
              <a:rPr lang="en-US" dirty="0" err="1"/>
              <a:t>seq</a:t>
            </a:r>
            <a:r>
              <a:rPr lang="en-US" dirty="0"/>
              <a:t>(from=-5,to=5,by=0.1),mean=0),type = 'l',</a:t>
            </a:r>
            <a:r>
              <a:rPr lang="en-US" dirty="0" err="1"/>
              <a:t>xlab</a:t>
            </a:r>
            <a:r>
              <a:rPr lang="en-US" dirty="0"/>
              <a:t>='difference',</a:t>
            </a:r>
            <a:r>
              <a:rPr lang="en-US" dirty="0" err="1"/>
              <a:t>ylab</a:t>
            </a:r>
            <a:r>
              <a:rPr lang="en-US" dirty="0"/>
              <a:t>='possible’)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</a:t>
            </a:r>
            <a:r>
              <a:rPr lang="en-US" dirty="0" err="1"/>
              <a:t>abline</a:t>
            </a:r>
            <a:r>
              <a:rPr lang="en-US" dirty="0"/>
              <a:t>(v=</a:t>
            </a:r>
            <a:r>
              <a:rPr lang="en-US" dirty="0" err="1"/>
              <a:t>zeta,col</a:t>
            </a:r>
            <a:r>
              <a:rPr lang="en-US" dirty="0"/>
              <a:t>='red’)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p=1-pnorm(zeta)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p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[1] 0.01207821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06405-D69C-C645-A904-786239E44E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56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ma.fe&lt;-subset(</a:t>
            </a:r>
            <a:r>
              <a:rPr lang="en-US" dirty="0" err="1"/>
              <a:t>Death_rates_and_life,Death_rates_and_life$Sex</a:t>
            </a:r>
            <a:r>
              <a:rPr lang="en-US" dirty="0"/>
              <a:t>=='Male'|</a:t>
            </a:r>
            <a:r>
              <a:rPr lang="en-US" dirty="0" err="1"/>
              <a:t>Death_rates_and_life$Sex</a:t>
            </a:r>
            <a:r>
              <a:rPr lang="en-US" dirty="0"/>
              <a:t>=='Female’)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PermutationTestSecond::Permutation(</a:t>
            </a:r>
            <a:r>
              <a:rPr lang="en-US" dirty="0" err="1"/>
              <a:t>Death_rates_and_life,"Sex","Average</a:t>
            </a:r>
            <a:r>
              <a:rPr lang="en-US" dirty="0"/>
              <a:t> Life Expectancy (Years)",1000,"Male","Female")[1] 0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p=1-pnorm(zeat)&gt; p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[1] 1.892619e-09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06405-D69C-C645-A904-786239E44E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68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PermutationTestSecond::Permutation(Death_rates_and_life,"Sex","Age-adjusted Death Rate",1000,"Male","Female")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[1]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06405-D69C-C645-A904-786239E44E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26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0445-BE73-6D48-899A-00387655C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A0B40-9173-C04E-A190-F791109DB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27633-4159-E545-ACFD-41742ABB1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7D2C-2775-124C-BA50-06446DD79184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F4C08-6DB6-7546-B573-556FC27D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9E93D-FD5C-354D-BEDB-3BC2EA3C4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5C896-E63D-714D-82D1-9ACFC51E5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97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FF307-0B4F-1940-B7E9-E96BC7F3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598E9C-D46D-6246-9836-0F394926A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E0D41-8120-5B4B-9A86-AD04B7FA2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7D2C-2775-124C-BA50-06446DD79184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70CDB-6534-E145-BEDD-1D492089E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75DB0-8D1F-A44A-9605-70340A2F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5C896-E63D-714D-82D1-9ACFC51E5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14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89C66D-4E7C-B246-B3D2-5E8545A2FC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B01C92-8489-394A-8EC3-116B27E70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ED41F-F3B6-FE41-9E7B-E3699272C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7D2C-2775-124C-BA50-06446DD79184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14A24-AF60-8F42-AB71-0AA53D474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7C4D4-3A74-5A41-8CED-53EFDD8E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5C896-E63D-714D-82D1-9ACFC51E5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0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E519-D216-FC48-B53A-5D661673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A1C32-12D9-1344-AA09-D4578D4E9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795AF-4CA9-834D-840F-CFAF00B0C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7D2C-2775-124C-BA50-06446DD79184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29736-ED97-7745-8E99-A870ADE93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7BDB4-6617-9A48-9C8D-99C1F97DF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5C896-E63D-714D-82D1-9ACFC51E5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44CD-DB42-6940-9DF4-A90B6184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00FA2-D8AC-8840-A1FF-89193E25E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C7BC-601B-704E-B9E4-37C123CA7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7D2C-2775-124C-BA50-06446DD79184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CF79D-FA8F-6641-9BC8-35F348433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BF617-669F-F34E-A9BB-2C7FC906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5C896-E63D-714D-82D1-9ACFC51E5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90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9B8D3-8C4E-A54A-959E-2863CA47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D02D5-7F98-B141-9E70-430827E94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AD24D-E16D-7446-B481-D52FB1DE3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213F5-AD06-7148-BDE5-66AA9A1A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7D2C-2775-124C-BA50-06446DD79184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B403B-06B6-C64A-8282-9B47FE840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0011C-C305-0B4D-9966-51DF45C2F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5C896-E63D-714D-82D1-9ACFC51E5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62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F6E36-8C50-A344-A262-95DAC088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96F24-83EA-A348-9135-76D4AB71A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E3E6C-98EF-FA4E-824C-93C3536E7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14A9FE-634C-9547-A753-AB770903E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1C10DA-19F5-6343-82B5-607466D8A0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433C42-F8F1-1D49-8904-63EC20C84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7D2C-2775-124C-BA50-06446DD79184}" type="datetimeFigureOut">
              <a:rPr lang="en-US" smtClean="0"/>
              <a:t>3/4/18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957F7F-1447-504D-B3A4-68FDE4F3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AFBE9C-FC8D-ED4B-B562-F0D7D36E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5C896-E63D-714D-82D1-9ACFC51E5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1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09169-7A96-F24B-93E6-5890E7BC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C9B432-BCB7-B64F-9D4B-DEFDE926C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7D2C-2775-124C-BA50-06446DD79184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86832-E183-C34F-A0DB-2BA7A1DE5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7BDA2-A880-124F-8F83-708D5DC1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5C896-E63D-714D-82D1-9ACFC51E5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6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7B109-38DC-1640-A765-186834B87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7D2C-2775-124C-BA50-06446DD79184}" type="datetimeFigureOut">
              <a:rPr lang="en-US" smtClean="0"/>
              <a:t>3/4/18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2171B-9F69-EF47-82FD-C9EE56DB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41C36-59BF-9143-BC55-70EA520B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5C896-E63D-714D-82D1-9ACFC51E5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A4E5-EE3C-0642-AFF1-5085B3FF9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81E14-F236-BE46-99B0-D66091C90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4416F-9044-1349-B0DA-0A597DC78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53391-96B0-DC45-A9CA-58148056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7D2C-2775-124C-BA50-06446DD79184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CB180-768F-2B46-9AD3-83161F44D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60DF2-D850-BD48-9DBC-F6B47056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5C896-E63D-714D-82D1-9ACFC51E5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9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6B59-D39A-B340-865D-921A1E4C0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43557E-C8FA-184D-9F43-4CD9B799E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876306-BD39-BB40-931D-B10352CBA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F0B87-64BC-DC45-8528-F4122CB75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C7D2C-2775-124C-BA50-06446DD79184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C68C3-549B-DB4A-91D7-4F4D44F1B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78B65-881C-D347-83EF-EE7ABF43E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5C896-E63D-714D-82D1-9ACFC51E5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4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F2CD7E-17B9-DD48-BECD-83F27C782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56B87-0016-6F47-A93D-87F0BF48A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58875-F255-804F-9F71-27C67E154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C7D2C-2775-124C-BA50-06446DD79184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A28CB-0E91-4A47-BD6C-9018A6698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F6D8-7CDB-8D40-BFF8-D2D28F05E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5C896-E63D-714D-82D1-9ACFC51E5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69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80F7-1387-1E4D-8E4E-A23A88459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Life and Death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CCB0C-84D6-864D-ACA4-9CBDC09D7E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Haoran Yu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catalog.data.gov</a:t>
            </a:r>
            <a:r>
              <a:rPr lang="en-US" dirty="0"/>
              <a:t>/dataset/age-adjusted-death-rates-and-life-expectancy-at-birth-all-races-both-sexes-united-sta-1900</a:t>
            </a:r>
          </a:p>
        </p:txBody>
      </p:sp>
    </p:spTree>
    <p:extLst>
      <p:ext uri="{BB962C8B-B14F-4D97-AF65-F5344CB8AC3E}">
        <p14:creationId xmlns:p14="http://schemas.microsoft.com/office/powerpoint/2010/main" val="4238372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2749-D67E-3F4D-891D-25C729AC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t" dirty="0"/>
              <a:t>2015</a:t>
            </a:r>
            <a:r>
              <a:rPr lang="zh-Hant" altLang="en-US" dirty="0"/>
              <a:t> </a:t>
            </a:r>
            <a:r>
              <a:rPr lang="en-US" altLang="zh-Hant" dirty="0"/>
              <a:t>and 2005 Age-adjusted Death Rate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85FA51-5C8D-DC4D-BC25-D7B01774E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4356652" cy="40404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7330AD-CC1A-5948-8BA0-D29FD661DED8}"/>
              </a:ext>
            </a:extLst>
          </p:cNvPr>
          <p:cNvSpPr txBox="1"/>
          <p:nvPr/>
        </p:nvSpPr>
        <p:spPr>
          <a:xfrm>
            <a:off x="6493565" y="2093843"/>
            <a:ext cx="20805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picture demonstrates the age death rate between 2015 and 2005, and in this 20 years, there are not any difference of rate. So I try to extend the range of year.</a:t>
            </a:r>
          </a:p>
        </p:txBody>
      </p:sp>
    </p:spTree>
    <p:extLst>
      <p:ext uri="{BB962C8B-B14F-4D97-AF65-F5344CB8AC3E}">
        <p14:creationId xmlns:p14="http://schemas.microsoft.com/office/powerpoint/2010/main" val="36057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454C-4C51-6046-93AC-F7793D11B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t" dirty="0"/>
              <a:t>2015</a:t>
            </a:r>
            <a:r>
              <a:rPr lang="zh-Hant" altLang="en-US" dirty="0"/>
              <a:t> </a:t>
            </a:r>
            <a:r>
              <a:rPr lang="en-US" altLang="zh-Hant" dirty="0"/>
              <a:t>and 1995 Age-adjusted Death Rate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05E7D9-3EBD-654C-B42B-F6B0E0F4E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2504281"/>
            <a:ext cx="5727253" cy="3882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CBEE5-5B7E-1543-B917-6C9B1572F3DC}"/>
              </a:ext>
            </a:extLst>
          </p:cNvPr>
          <p:cNvSpPr txBox="1"/>
          <p:nvPr/>
        </p:nvSpPr>
        <p:spPr>
          <a:xfrm>
            <a:off x="7507705" y="2875547"/>
            <a:ext cx="246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1995 and 2015 have some distance, the p value is 0.992645. That shows death rate is bigger in 2015 than 1995.</a:t>
            </a:r>
          </a:p>
        </p:txBody>
      </p:sp>
    </p:spTree>
    <p:extLst>
      <p:ext uri="{BB962C8B-B14F-4D97-AF65-F5344CB8AC3E}">
        <p14:creationId xmlns:p14="http://schemas.microsoft.com/office/powerpoint/2010/main" val="253786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56F9D-30BF-9644-88C2-E1F86323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 to 1995 Average Life Expectancy (Years)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4821CE-AEEA-5348-8385-FB05E9EE9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54994"/>
            <a:ext cx="5105400" cy="37533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7C0B58-63D4-5C46-8DF5-45ECFDEB12CA}"/>
              </a:ext>
            </a:extLst>
          </p:cNvPr>
          <p:cNvSpPr txBox="1"/>
          <p:nvPr/>
        </p:nvSpPr>
        <p:spPr>
          <a:xfrm>
            <a:off x="6783859" y="2570205"/>
            <a:ext cx="27802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This is 1995 and 2015 life expectancy, the p value is  0.01207821. So, life expectancy in 2015 is smaller.</a:t>
            </a:r>
          </a:p>
        </p:txBody>
      </p:sp>
    </p:spTree>
    <p:extLst>
      <p:ext uri="{BB962C8B-B14F-4D97-AF65-F5344CB8AC3E}">
        <p14:creationId xmlns:p14="http://schemas.microsoft.com/office/powerpoint/2010/main" val="2021134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70E6-073F-4149-B1A0-89D7AF6E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Male and female Average Life Expectancy (Years)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97809C-AD70-B04E-B328-9FF834128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546889"/>
            <a:ext cx="5397500" cy="3765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823DE7-B6E7-2B4D-9F29-ABC7B892673B}"/>
              </a:ext>
            </a:extLst>
          </p:cNvPr>
          <p:cNvSpPr txBox="1"/>
          <p:nvPr/>
        </p:nvSpPr>
        <p:spPr>
          <a:xfrm>
            <a:off x="7350826" y="2546889"/>
            <a:ext cx="17219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life expectancy between males and female, there is not any difference, the p value is 0.</a:t>
            </a:r>
          </a:p>
        </p:txBody>
      </p:sp>
    </p:spTree>
    <p:extLst>
      <p:ext uri="{BB962C8B-B14F-4D97-AF65-F5344CB8AC3E}">
        <p14:creationId xmlns:p14="http://schemas.microsoft.com/office/powerpoint/2010/main" val="2497920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DEC5-80D3-9D45-9298-BD2081A6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Male and female  Age-adjusted Death Rate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C297DB-74A2-E84A-BDC7-9B90806E3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2559844"/>
            <a:ext cx="4781865" cy="3219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0F0D78-A794-3A49-B2C9-22380F09CFDD}"/>
              </a:ext>
            </a:extLst>
          </p:cNvPr>
          <p:cNvSpPr txBox="1"/>
          <p:nvPr/>
        </p:nvSpPr>
        <p:spPr>
          <a:xfrm>
            <a:off x="7053943" y="2695699"/>
            <a:ext cx="3705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The death rate still do not have any difference between males and females. The </a:t>
            </a:r>
            <a:r>
              <a:rPr lang="en-US"/>
              <a:t>p value is 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274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964</Words>
  <Application>Microsoft Macintosh PowerPoint</Application>
  <PresentationFormat>Widescreen</PresentationFormat>
  <Paragraphs>70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新細明體</vt:lpstr>
      <vt:lpstr>Arial</vt:lpstr>
      <vt:lpstr>Calibri</vt:lpstr>
      <vt:lpstr>Calibri Light</vt:lpstr>
      <vt:lpstr>Wingdings</vt:lpstr>
      <vt:lpstr>Office Theme</vt:lpstr>
      <vt:lpstr>Life and Death</vt:lpstr>
      <vt:lpstr>2015 and 2005 Age-adjusted Death Rate</vt:lpstr>
      <vt:lpstr>2015 and 1995 Age-adjusted Death Rate</vt:lpstr>
      <vt:lpstr>2015 to 1995 Average Life Expectancy (Years)</vt:lpstr>
      <vt:lpstr>Male and female Average Life Expectancy (Years)</vt:lpstr>
      <vt:lpstr>Male and female  Age-adjusted Death Rate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Yu, Haoran</dc:creator>
  <cp:lastModifiedBy>Yu, Haoran</cp:lastModifiedBy>
  <cp:revision>24</cp:revision>
  <dcterms:created xsi:type="dcterms:W3CDTF">2018-02-27T05:10:11Z</dcterms:created>
  <dcterms:modified xsi:type="dcterms:W3CDTF">2018-03-05T04:49:33Z</dcterms:modified>
</cp:coreProperties>
</file>